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93af11a47_0_2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93af11a4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93af11a47_0_5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93af11a4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93af11a47_0_3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93af11a4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93af11a47_0_6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93af11a4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93af11a47_0_3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93af11a4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93af11a47_0_10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93af11a47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93af11a47_0_28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93af11a47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93af11a47_0_29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93af11a47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93af11a47_0_1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93af11a47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93af11a47_0_30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93af11a47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93af11a47_0_30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93af11a47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93af11a47_0_1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93af11a4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93af11a47_0_11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93af11a47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93af11a47_0_12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93af11a47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93af11a47_0_8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93af11a47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93af11a47_0_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93af11a4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93af11a47_0_12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93af11a47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93af11a47_0_25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93af11a47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944b4e82d_1_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7944b4e82d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93af11a47_0_26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93af11a47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93af11a47_0_27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93af11a47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93af11a47_0_32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93af11a47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93af11a47_0_4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93af11a4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93af11a47_0_31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793af11a47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93af11a47_0_33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93af11a47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93af11a47_0_15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793af11a47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93af11a47_0_14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93af11a47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93af11a47_0_20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93af11a47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93af11a47_0_1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793af11a4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93af11a47_0_17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793af11a47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93af11a47_0_17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793af11a47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93af11a47_0_13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793af11a47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93af11a47_0_6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93af11a4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93af11a47_0_19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93af11a47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944eb7ba9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944eb7b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944eb7ba9_0_1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944eb7ba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944b4e82d_1_4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944b4e82d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93af11a47_0_24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93af11a47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93af11a47_0_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93af11a4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png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2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4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1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2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7.png"/><Relationship Id="rId4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.png"/><Relationship Id="rId4" Type="http://schemas.openxmlformats.org/officeDocument/2006/relationships/image" Target="../media/image55.png"/><Relationship Id="rId5" Type="http://schemas.openxmlformats.org/officeDocument/2006/relationships/image" Target="../media/image38.png"/><Relationship Id="rId6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7.png"/><Relationship Id="rId4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7.png"/><Relationship Id="rId4" Type="http://schemas.openxmlformats.org/officeDocument/2006/relationships/image" Target="../media/image34.jpg"/><Relationship Id="rId5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Relationship Id="rId4" Type="http://schemas.openxmlformats.org/officeDocument/2006/relationships/image" Target="../media/image49.png"/><Relationship Id="rId5" Type="http://schemas.openxmlformats.org/officeDocument/2006/relationships/image" Target="../media/image63.png"/><Relationship Id="rId6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Relationship Id="rId6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1.png"/><Relationship Id="rId4" Type="http://schemas.openxmlformats.org/officeDocument/2006/relationships/image" Target="../media/image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7.png"/><Relationship Id="rId4" Type="http://schemas.openxmlformats.org/officeDocument/2006/relationships/image" Target="../media/image42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6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1.png"/><Relationship Id="rId4" Type="http://schemas.openxmlformats.org/officeDocument/2006/relationships/hyperlink" Target="https://codepen.io/pen/" TargetMode="External"/><Relationship Id="rId5" Type="http://schemas.openxmlformats.org/officeDocument/2006/relationships/image" Target="../media/image4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2.jpg"/><Relationship Id="rId4" Type="http://schemas.openxmlformats.org/officeDocument/2006/relationships/image" Target="../media/image4.jp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56.jpg"/><Relationship Id="rId5" Type="http://schemas.openxmlformats.org/officeDocument/2006/relationships/image" Target="../media/image54.jpg"/><Relationship Id="rId6" Type="http://schemas.openxmlformats.org/officeDocument/2006/relationships/image" Target="../media/image3.jpg"/><Relationship Id="rId7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1.png"/><Relationship Id="rId4" Type="http://schemas.openxmlformats.org/officeDocument/2006/relationships/image" Target="../media/image20.png"/><Relationship Id="rId5" Type="http://schemas.openxmlformats.org/officeDocument/2006/relationships/image" Target="../media/image6.jpg"/><Relationship Id="rId6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"/>
            <a:ext cx="9143999" cy="6859648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/>
        </p:nvSpPr>
        <p:spPr>
          <a:xfrm>
            <a:off x="992850" y="2250407"/>
            <a:ext cx="7158300" cy="23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¿Cómo funciona el internet y nuestras aplicaciones?</a:t>
            </a:r>
            <a:endParaRPr b="1" sz="4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/>
          <p:nvPr/>
        </p:nvSpPr>
        <p:spPr>
          <a:xfrm>
            <a:off x="1003050" y="2847750"/>
            <a:ext cx="7137900" cy="11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Web != Internet</a:t>
            </a:r>
            <a:endParaRPr b="1" sz="6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2813" y="1524450"/>
            <a:ext cx="3801676" cy="380909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 txBox="1"/>
          <p:nvPr/>
        </p:nvSpPr>
        <p:spPr>
          <a:xfrm>
            <a:off x="5524175" y="1768350"/>
            <a:ext cx="3854100" cy="3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Consolas"/>
              <a:buChar char="●"/>
            </a:pPr>
            <a:r>
              <a:rPr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Servidor</a:t>
            </a:r>
            <a:endParaRPr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457200" lvl="0" marL="457200" rtl="0" algn="l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Consolas"/>
              <a:buChar char="●"/>
            </a:pPr>
            <a:r>
              <a:rPr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Cliente(s)</a:t>
            </a:r>
            <a:endParaRPr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250" y="2420513"/>
            <a:ext cx="4762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 txBox="1"/>
          <p:nvPr/>
        </p:nvSpPr>
        <p:spPr>
          <a:xfrm>
            <a:off x="5082750" y="147350"/>
            <a:ext cx="18705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latin typeface="Consolas"/>
                <a:ea typeface="Consolas"/>
                <a:cs typeface="Consolas"/>
                <a:sym typeface="Consolas"/>
              </a:rPr>
              <a:t>HTTP</a:t>
            </a:r>
            <a:endParaRPr sz="6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9" name="Google Shape;139;p25"/>
          <p:cNvSpPr txBox="1"/>
          <p:nvPr/>
        </p:nvSpPr>
        <p:spPr>
          <a:xfrm>
            <a:off x="2190750" y="1235550"/>
            <a:ext cx="47625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22222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HyperText Transfer Protocol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"/>
            <a:ext cx="9143999" cy="685964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/>
        </p:nvSpPr>
        <p:spPr>
          <a:xfrm>
            <a:off x="806550" y="2933250"/>
            <a:ext cx="7530900" cy="9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5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Back-end y front-end</a:t>
            </a:r>
            <a:endParaRPr b="1" sz="5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177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598" y="2075225"/>
            <a:ext cx="7886802" cy="3972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2" name="Google Shape;152;p27"/>
          <p:cNvSpPr txBox="1"/>
          <p:nvPr/>
        </p:nvSpPr>
        <p:spPr>
          <a:xfrm>
            <a:off x="5045900" y="988975"/>
            <a:ext cx="34695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Consolas"/>
                <a:ea typeface="Consolas"/>
                <a:cs typeface="Consolas"/>
                <a:sym typeface="Consolas"/>
              </a:rPr>
              <a:t>Front-end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177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/>
          <p:nvPr/>
        </p:nvSpPr>
        <p:spPr>
          <a:xfrm>
            <a:off x="4493675" y="226975"/>
            <a:ext cx="34695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Consolas"/>
                <a:ea typeface="Consolas"/>
                <a:cs typeface="Consolas"/>
                <a:sym typeface="Consolas"/>
              </a:rPr>
              <a:t>Back</a:t>
            </a:r>
            <a:r>
              <a:rPr lang="es" sz="3600">
                <a:latin typeface="Consolas"/>
                <a:ea typeface="Consolas"/>
                <a:cs typeface="Consolas"/>
                <a:sym typeface="Consolas"/>
              </a:rPr>
              <a:t>-end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563" y="1296888"/>
            <a:ext cx="7762875" cy="444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0818" y="3542493"/>
            <a:ext cx="6782376" cy="289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"/>
            <a:ext cx="9143999" cy="6859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587" y="25"/>
            <a:ext cx="8740834" cy="685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825" y="0"/>
            <a:ext cx="826035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4513" y="1797950"/>
            <a:ext cx="7114975" cy="41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1"/>
          <p:cNvSpPr txBox="1"/>
          <p:nvPr/>
        </p:nvSpPr>
        <p:spPr>
          <a:xfrm>
            <a:off x="3959475" y="828200"/>
            <a:ext cx="41700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Tabla de usuarios</a:t>
            </a:r>
            <a:endParaRPr b="1" sz="3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/>
        </p:nvSpPr>
        <p:spPr>
          <a:xfrm>
            <a:off x="1221450" y="2540996"/>
            <a:ext cx="6701100" cy="17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5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¿Por qué aprender sobre tecnología?</a:t>
            </a:r>
            <a:endParaRPr b="1" sz="5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5" y="0"/>
            <a:ext cx="9141750" cy="6856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8" y="0"/>
            <a:ext cx="9144000" cy="6890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4"/>
          <p:cNvSpPr txBox="1"/>
          <p:nvPr/>
        </p:nvSpPr>
        <p:spPr>
          <a:xfrm>
            <a:off x="1811850" y="2619388"/>
            <a:ext cx="5520300" cy="16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Desarrollando en la web</a:t>
            </a:r>
            <a:endParaRPr b="1" sz="4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3473" y="1420864"/>
            <a:ext cx="6137075" cy="3404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0100" y="986550"/>
            <a:ext cx="4043800" cy="48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5125" y="2136175"/>
            <a:ext cx="6825925" cy="389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7"/>
          <p:cNvSpPr txBox="1"/>
          <p:nvPr/>
        </p:nvSpPr>
        <p:spPr>
          <a:xfrm>
            <a:off x="3131938" y="726975"/>
            <a:ext cx="5332500" cy="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Frameworks back-end</a:t>
            </a:r>
            <a:endParaRPr b="1"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8"/>
          <p:cNvSpPr txBox="1"/>
          <p:nvPr/>
        </p:nvSpPr>
        <p:spPr>
          <a:xfrm>
            <a:off x="3131938" y="726975"/>
            <a:ext cx="5332500" cy="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Frameworks front-end</a:t>
            </a:r>
            <a:endParaRPr b="1"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26" name="Google Shape;22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2750" y="2075063"/>
            <a:ext cx="2198126" cy="219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0875" y="2584813"/>
            <a:ext cx="3376700" cy="168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3650" y="4273206"/>
            <a:ext cx="4022270" cy="168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9"/>
          <p:cNvSpPr txBox="1"/>
          <p:nvPr/>
        </p:nvSpPr>
        <p:spPr>
          <a:xfrm>
            <a:off x="2594363" y="697925"/>
            <a:ext cx="5332500" cy="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Bases de datos</a:t>
            </a:r>
            <a:endParaRPr b="1"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35" name="Google Shape;23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9425" y="1796929"/>
            <a:ext cx="5645200" cy="461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625"/>
            <a:ext cx="9144001" cy="6158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1"/>
          <p:cNvSpPr txBox="1"/>
          <p:nvPr/>
        </p:nvSpPr>
        <p:spPr>
          <a:xfrm>
            <a:off x="2983500" y="633075"/>
            <a:ext cx="5332500" cy="12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Ap</a:t>
            </a: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licaciones</a:t>
            </a: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móviles nativas</a:t>
            </a:r>
            <a:endParaRPr b="1"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47" name="Google Shape;24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7625" y="3179699"/>
            <a:ext cx="4548801" cy="367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3488" y="1929382"/>
            <a:ext cx="6677025" cy="2522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"/>
            <a:ext cx="9143999" cy="6859668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/>
        </p:nvSpPr>
        <p:spPr>
          <a:xfrm>
            <a:off x="793500" y="1469184"/>
            <a:ext cx="3721800" cy="39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onsolas"/>
              <a:buChar char="●"/>
            </a:pPr>
            <a:r>
              <a:rPr lang="es" sz="1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Resolver problemas</a:t>
            </a:r>
            <a:endParaRPr sz="1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onsolas"/>
              <a:buChar char="●"/>
            </a:pPr>
            <a:r>
              <a:rPr lang="es" sz="1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Mejorar tu presencia en internet</a:t>
            </a:r>
            <a:endParaRPr sz="1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onsolas"/>
              <a:buChar char="●"/>
            </a:pPr>
            <a:r>
              <a:rPr lang="es" sz="1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Mejorar tus ingresos</a:t>
            </a:r>
            <a:endParaRPr sz="1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onsolas"/>
              <a:buChar char="●"/>
            </a:pPr>
            <a:r>
              <a:rPr lang="es" sz="1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Mejorar habilidades cognitivas</a:t>
            </a:r>
            <a:endParaRPr sz="1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onsolas"/>
              <a:buChar char="●"/>
            </a:pPr>
            <a:r>
              <a:rPr lang="es" sz="1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Mejorar tu lógica</a:t>
            </a:r>
            <a:endParaRPr sz="1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4970000" y="1469169"/>
            <a:ext cx="3721800" cy="27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onsolas"/>
              <a:buChar char="●"/>
            </a:pPr>
            <a:r>
              <a:rPr lang="es" sz="1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Trabajos flexibles </a:t>
            </a:r>
            <a:endParaRPr sz="1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onsolas"/>
              <a:buChar char="●"/>
            </a:pPr>
            <a:r>
              <a:rPr lang="es" sz="1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Vender/ofrecer productos/servicios en internet</a:t>
            </a:r>
            <a:endParaRPr sz="1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onsolas"/>
              <a:buChar char="●"/>
            </a:pPr>
            <a:r>
              <a:rPr lang="es" sz="1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Emprender</a:t>
            </a:r>
            <a:endParaRPr sz="1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13884"/>
            <a:ext cx="9144000" cy="464423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2"/>
          <p:cNvSpPr txBox="1"/>
          <p:nvPr/>
        </p:nvSpPr>
        <p:spPr>
          <a:xfrm>
            <a:off x="2699400" y="486375"/>
            <a:ext cx="37452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Apps híbridas</a:t>
            </a:r>
            <a:endParaRPr b="1"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75" y="0"/>
            <a:ext cx="9071449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"/>
            <a:ext cx="9143999" cy="6859648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4"/>
          <p:cNvSpPr txBox="1"/>
          <p:nvPr/>
        </p:nvSpPr>
        <p:spPr>
          <a:xfrm>
            <a:off x="806550" y="2589700"/>
            <a:ext cx="7530900" cy="16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Herramientas para el desarrollo web</a:t>
            </a:r>
            <a:endParaRPr b="1" sz="4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5"/>
          <p:cNvSpPr txBox="1"/>
          <p:nvPr/>
        </p:nvSpPr>
        <p:spPr>
          <a:xfrm>
            <a:off x="668850" y="616775"/>
            <a:ext cx="78063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Chrome/Firefox developer tools</a:t>
            </a:r>
            <a:endParaRPr b="1"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72" name="Google Shape;27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5" y="2537212"/>
            <a:ext cx="3170800" cy="178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50500" y="5695475"/>
            <a:ext cx="1280901" cy="128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68198" y="1648173"/>
            <a:ext cx="6611449" cy="378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75" y="152400"/>
            <a:ext cx="7728255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7"/>
          <p:cNvSpPr txBox="1"/>
          <p:nvPr/>
        </p:nvSpPr>
        <p:spPr>
          <a:xfrm>
            <a:off x="2271150" y="1007625"/>
            <a:ext cx="46017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Editores de texto</a:t>
            </a:r>
            <a:endParaRPr b="1"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86" name="Google Shape;28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1575" y="2429238"/>
            <a:ext cx="2700857" cy="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6831" y="3523100"/>
            <a:ext cx="2920419" cy="61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6875" y="3523100"/>
            <a:ext cx="2700850" cy="614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0150"/>
            <a:ext cx="9144000" cy="5657846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8"/>
          <p:cNvSpPr txBox="1"/>
          <p:nvPr/>
        </p:nvSpPr>
        <p:spPr>
          <a:xfrm>
            <a:off x="1281000" y="276050"/>
            <a:ext cx="65820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Proyecto en un editor de texto</a:t>
            </a:r>
            <a:endParaRPr b="1" sz="3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84163"/>
            <a:ext cx="9144001" cy="5228534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9"/>
          <p:cNvSpPr txBox="1"/>
          <p:nvPr/>
        </p:nvSpPr>
        <p:spPr>
          <a:xfrm>
            <a:off x="1012200" y="319650"/>
            <a:ext cx="7119600" cy="7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Editor de texto VS block de notas</a:t>
            </a:r>
            <a:endParaRPr b="1" sz="3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7850" y="2109088"/>
            <a:ext cx="5448300" cy="14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1"/>
          <p:cNvSpPr txBox="1"/>
          <p:nvPr/>
        </p:nvSpPr>
        <p:spPr>
          <a:xfrm>
            <a:off x="2618500" y="793500"/>
            <a:ext cx="62460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Git y servicios como Github, Gitlab, Bitbucket, etc.</a:t>
            </a:r>
            <a:endParaRPr b="1" sz="3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13" name="Google Shape;31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2388" y="2463450"/>
            <a:ext cx="1419225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2397" y="4511425"/>
            <a:ext cx="1419225" cy="1426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450" y="5002598"/>
            <a:ext cx="3083249" cy="44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25937" y="4640989"/>
            <a:ext cx="2644339" cy="116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" y="0"/>
            <a:ext cx="9143999" cy="685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2"/>
          <p:cNvSpPr txBox="1"/>
          <p:nvPr/>
        </p:nvSpPr>
        <p:spPr>
          <a:xfrm>
            <a:off x="1345650" y="97275"/>
            <a:ext cx="6452700" cy="13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2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Codepen:</a:t>
            </a:r>
            <a:endParaRPr b="1" sz="42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 u="sng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https://codepen.io/pen/</a:t>
            </a:r>
            <a:endParaRPr b="1"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23" name="Google Shape;32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929325"/>
            <a:ext cx="9144000" cy="49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99999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950" y="0"/>
            <a:ext cx="7060100" cy="353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279895"/>
            <a:ext cx="9144000" cy="3962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150" y="242347"/>
            <a:ext cx="2072626" cy="47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5100" y="2846325"/>
            <a:ext cx="5348899" cy="401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5245675" cy="393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0250" y="0"/>
            <a:ext cx="3903751" cy="390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934251"/>
            <a:ext cx="3903739" cy="292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2900" y="6172897"/>
            <a:ext cx="2072626" cy="47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5388" y="1449974"/>
            <a:ext cx="5793225" cy="540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2834650" cy="28346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/>
        </p:nvSpPr>
        <p:spPr>
          <a:xfrm>
            <a:off x="2282700" y="378975"/>
            <a:ext cx="4578600" cy="10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@wITches</a:t>
            </a:r>
            <a:endParaRPr b="1" sz="7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7" name="Google Shape;97;p19"/>
          <p:cNvSpPr txBox="1"/>
          <p:nvPr/>
        </p:nvSpPr>
        <p:spPr>
          <a:xfrm rot="-2087961">
            <a:off x="6113354" y="3513827"/>
            <a:ext cx="1659003" cy="6923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@diognyy</a:t>
            </a:r>
            <a:endParaRPr b="1"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8" name="Google Shape;98;p19"/>
          <p:cNvSpPr txBox="1"/>
          <p:nvPr/>
        </p:nvSpPr>
        <p:spPr>
          <a:xfrm rot="-2088062">
            <a:off x="3591411" y="4217969"/>
            <a:ext cx="1961178" cy="6923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b="1" lang="es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camilaoa</a:t>
            </a:r>
            <a:endParaRPr b="1"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9" name="Google Shape;99;p19"/>
          <p:cNvSpPr txBox="1"/>
          <p:nvPr/>
        </p:nvSpPr>
        <p:spPr>
          <a:xfrm rot="1318891">
            <a:off x="688734" y="4785900"/>
            <a:ext cx="2995132" cy="6923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b="1" lang="es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preet_kamal_fem</a:t>
            </a:r>
            <a:endParaRPr b="1"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1625" y="4659125"/>
            <a:ext cx="2182375" cy="22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 txBox="1"/>
          <p:nvPr/>
        </p:nvSpPr>
        <p:spPr>
          <a:xfrm>
            <a:off x="532800" y="2074600"/>
            <a:ext cx="6552000" cy="3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Consolas"/>
              <a:buChar char="●"/>
            </a:pPr>
            <a:r>
              <a:rPr lang="es" sz="3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¿Cómo funciona el internet ?</a:t>
            </a:r>
            <a:endParaRPr sz="3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Consolas"/>
              <a:buChar char="●"/>
            </a:pPr>
            <a:r>
              <a:rPr lang="es" sz="3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HTML</a:t>
            </a:r>
            <a:endParaRPr sz="3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Consolas"/>
              <a:buChar char="●"/>
            </a:pPr>
            <a:r>
              <a:rPr lang="es" sz="3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CSS</a:t>
            </a:r>
            <a:endParaRPr sz="3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Consolas"/>
              <a:buChar char="●"/>
            </a:pPr>
            <a:r>
              <a:rPr lang="es" sz="3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Frameworks CSS</a:t>
            </a:r>
            <a:endParaRPr sz="3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2" name="Google Shape;112;p21"/>
          <p:cNvSpPr txBox="1"/>
          <p:nvPr/>
        </p:nvSpPr>
        <p:spPr>
          <a:xfrm>
            <a:off x="532800" y="726475"/>
            <a:ext cx="21696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Agenda:</a:t>
            </a:r>
            <a:endParaRPr sz="4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